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90" r:id="rId6"/>
    <p:sldId id="291" r:id="rId7"/>
    <p:sldId id="264" r:id="rId8"/>
    <p:sldId id="292" r:id="rId9"/>
    <p:sldId id="293" r:id="rId10"/>
    <p:sldId id="294" r:id="rId11"/>
    <p:sldId id="295"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204" autoAdjust="0"/>
  </p:normalViewPr>
  <p:slideViewPr>
    <p:cSldViewPr snapToGrid="0">
      <p:cViewPr varScale="1">
        <p:scale>
          <a:sx n="82" d="100"/>
          <a:sy n="82" d="100"/>
        </p:scale>
        <p:origin x="720" y="7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2/7/2024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0368B-7321-8EE4-6542-F0D90669B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04F0F-CF9E-BB5A-F52A-148C1E9CF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B86E8-E44F-3920-A935-A5F36702A7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56A92C-E693-E2FE-5252-F04D1CACA413}"/>
              </a:ext>
            </a:extLst>
          </p:cNvPr>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61634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8E959-6966-1215-7B9B-3D610EDFA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C7407-8FD2-82BA-E5BF-1F268F88D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E451D-25F3-6B22-1DC7-89081D5256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726810-5C6F-0429-01E5-57CD889A1337}"/>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33101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884E-E169-8291-D4CE-2593A92F4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22182-2C77-EFC4-F50D-C3FF930226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B80BD3-3EC7-0910-802F-08CABED0B7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B8D3EC-2480-65F8-7A0C-13F91CD7B0EF}"/>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085891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1F3BF-BA14-E6EB-390E-EEA7ADBB1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B8E65-57D8-AF98-5A99-FC2F4B1881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7B4B1-F39F-8BFA-B8F7-573437A731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3BBA82-674C-2D78-26A4-CBDB46B9A8DD}"/>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59182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D3CB-0947-CA67-D225-92E4152BE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C0AC8-F979-C93F-5195-B8056B644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C13E3-ACB0-3FF8-239B-A6C84389E2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5FC082-384A-C151-E42C-016427C226D4}"/>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824087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surajjha101/top-youtube-channels-data/data"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762001" y="896112"/>
            <a:ext cx="6589150" cy="1988706"/>
          </a:xfrm>
        </p:spPr>
        <p:txBody>
          <a:bodyPr vert="horz" lIns="91440" tIns="45720" rIns="91440" bIns="45720" rtlCol="0" anchor="t" anchorCtr="0">
            <a:normAutofit/>
          </a:bodyPr>
          <a:lstStyle/>
          <a:p>
            <a:r>
              <a:rPr lang="en-US" b="1" kern="1200" cap="all" baseline="0" dirty="0">
                <a:latin typeface="+mj-lt"/>
                <a:ea typeface="+mj-ea"/>
                <a:cs typeface="+mj-cs"/>
              </a:rPr>
              <a:t>Presentation on </a:t>
            </a:r>
            <a:r>
              <a:rPr lang="en-US" b="1" kern="1200" cap="all" baseline="0" dirty="0" err="1">
                <a:latin typeface="+mj-lt"/>
                <a:ea typeface="+mj-ea"/>
                <a:cs typeface="+mj-cs"/>
              </a:rPr>
              <a:t>dasHboard</a:t>
            </a:r>
            <a:endParaRPr lang="en-US" b="1" kern="1200" cap="all" baseline="0" dirty="0">
              <a:latin typeface="+mj-lt"/>
              <a:ea typeface="+mj-ea"/>
              <a:cs typeface="+mj-cs"/>
            </a:endParaRPr>
          </a:p>
        </p:txBody>
      </p:sp>
      <p:sp>
        <p:nvSpPr>
          <p:cNvPr id="10" name="Slide Number Placeholder 2">
            <a:extLst>
              <a:ext uri="{FF2B5EF4-FFF2-40B4-BE49-F238E27FC236}">
                <a16:creationId xmlns:a16="http://schemas.microsoft.com/office/drawing/2014/main" id="{DA4EB9A7-75DD-09C2-CBB7-8B796EBF13A9}"/>
              </a:ext>
            </a:extLst>
          </p:cNvPr>
          <p:cNvSpPr>
            <a:spLocks noGrp="1"/>
          </p:cNvSpPr>
          <p:nvPr>
            <p:ph type="sldNum" sz="quarter" idx="12"/>
          </p:nvPr>
        </p:nvSpPr>
        <p:spPr>
          <a:xfrm>
            <a:off x="11274091" y="6355080"/>
            <a:ext cx="457200" cy="365125"/>
          </a:xfrm>
        </p:spPr>
        <p:txBody>
          <a:bodyPr/>
          <a:lstStyle/>
          <a:p>
            <a:pPr>
              <a:spcAft>
                <a:spcPts val="600"/>
              </a:spcAft>
            </a:pPr>
            <a:fld id="{B5CEABB6-07DC-46E8-9B57-56EC44A396E5}" type="slidenum">
              <a:rPr lang="en-US" smtClean="0"/>
              <a:pPr>
                <a:spcAft>
                  <a:spcPts val="600"/>
                </a:spcAft>
              </a:pPr>
              <a:t>1</a:t>
            </a:fld>
            <a:endParaRPr lang="en-US"/>
          </a:p>
        </p:txBody>
      </p:sp>
      <p:sp>
        <p:nvSpPr>
          <p:cNvPr id="3" name="TextBox 2">
            <a:extLst>
              <a:ext uri="{FF2B5EF4-FFF2-40B4-BE49-F238E27FC236}">
                <a16:creationId xmlns:a16="http://schemas.microsoft.com/office/drawing/2014/main" id="{18999C4D-DFE8-8B02-AD9A-F08FAD81C4FD}"/>
              </a:ext>
            </a:extLst>
          </p:cNvPr>
          <p:cNvSpPr txBox="1"/>
          <p:nvPr/>
        </p:nvSpPr>
        <p:spPr>
          <a:xfrm>
            <a:off x="762001" y="3058886"/>
            <a:ext cx="6597372" cy="3296194"/>
          </a:xfrm>
          <a:prstGeom prst="rect">
            <a:avLst/>
          </a:prstGeom>
        </p:spPr>
        <p:txBody>
          <a:bodyPr vert="horz" lIns="91440" tIns="45720" rIns="91440" bIns="45720" rtlCol="0">
            <a:normAutofit/>
          </a:bodyPr>
          <a:lstStyle/>
          <a:p>
            <a:pPr algn="ctr">
              <a:lnSpc>
                <a:spcPts val="2000"/>
              </a:lnSpc>
              <a:spcAft>
                <a:spcPts val="1200"/>
              </a:spcAft>
              <a:buFont typeface="Arial" panose="020B0604020202020204" pitchFamily="34" charset="0"/>
            </a:pPr>
            <a:r>
              <a:rPr lang="en-US" dirty="0">
                <a:solidFill>
                  <a:schemeClr val="bg1"/>
                </a:solidFill>
              </a:rPr>
              <a:t>BY:</a:t>
            </a:r>
          </a:p>
          <a:p>
            <a:pPr>
              <a:lnSpc>
                <a:spcPts val="2000"/>
              </a:lnSpc>
              <a:spcAft>
                <a:spcPts val="1200"/>
              </a:spcAft>
              <a:buFont typeface="Arial" panose="020B0604020202020204" pitchFamily="34" charset="0"/>
            </a:pPr>
            <a:r>
              <a:rPr lang="en-US" dirty="0">
                <a:solidFill>
                  <a:schemeClr val="bg1"/>
                </a:solidFill>
              </a:rPr>
              <a:t>REG NO: 12318444</a:t>
            </a:r>
          </a:p>
          <a:p>
            <a:pPr>
              <a:lnSpc>
                <a:spcPts val="2000"/>
              </a:lnSpc>
              <a:spcAft>
                <a:spcPts val="1200"/>
              </a:spcAft>
              <a:buFont typeface="Arial" panose="020B0604020202020204" pitchFamily="34" charset="0"/>
            </a:pPr>
            <a:r>
              <a:rPr lang="en-US" dirty="0">
                <a:solidFill>
                  <a:schemeClr val="bg1"/>
                </a:solidFill>
              </a:rPr>
              <a:t>NAME: S NITIN GOURAV</a:t>
            </a:r>
          </a:p>
          <a:p>
            <a:pPr>
              <a:lnSpc>
                <a:spcPts val="2000"/>
              </a:lnSpc>
              <a:spcAft>
                <a:spcPts val="1200"/>
              </a:spcAft>
            </a:pPr>
            <a:r>
              <a:rPr lang="en-US" dirty="0">
                <a:solidFill>
                  <a:schemeClr val="bg1"/>
                </a:solidFill>
              </a:rPr>
              <a:t>ROLL NO: 39</a:t>
            </a:r>
          </a:p>
          <a:p>
            <a:pPr>
              <a:lnSpc>
                <a:spcPts val="2000"/>
              </a:lnSpc>
              <a:spcAft>
                <a:spcPts val="1200"/>
              </a:spcAft>
              <a:buFont typeface="Arial" panose="020B0604020202020204" pitchFamily="34" charset="0"/>
            </a:pPr>
            <a:r>
              <a:rPr lang="en-US" dirty="0">
                <a:solidFill>
                  <a:schemeClr val="bg1"/>
                </a:solidFill>
              </a:rPr>
              <a:t>CODE: INT589</a:t>
            </a:r>
          </a:p>
          <a:p>
            <a:pPr>
              <a:lnSpc>
                <a:spcPts val="2000"/>
              </a:lnSpc>
              <a:spcAft>
                <a:spcPts val="1200"/>
              </a:spcAft>
              <a:buFont typeface="Arial" panose="020B0604020202020204" pitchFamily="34" charset="0"/>
            </a:pPr>
            <a:r>
              <a:rPr lang="en-US" dirty="0">
                <a:solidFill>
                  <a:schemeClr val="bg1"/>
                </a:solidFill>
              </a:rPr>
              <a:t>SUBJECT: DESCRIPTIVE ANALYSIS</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245429" y="189722"/>
            <a:ext cx="7136380" cy="734009"/>
          </a:xfrm>
        </p:spPr>
        <p:txBody>
          <a:bodyPr>
            <a:normAutofit fontScale="90000"/>
          </a:bodyPr>
          <a:lstStyle/>
          <a:p>
            <a:r>
              <a:rPr lang="en-US" dirty="0"/>
              <a:t>YOUTUBE dashboard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245429" y="746450"/>
            <a:ext cx="7361573" cy="1845470"/>
          </a:xfrm>
        </p:spPr>
        <p:txBody>
          <a:bodyPr/>
          <a:lstStyle/>
          <a:p>
            <a:r>
              <a:rPr lang="en-US" dirty="0"/>
              <a:t>Link- </a:t>
            </a:r>
            <a:r>
              <a:rPr lang="en-US" dirty="0">
                <a:solidFill>
                  <a:schemeClr val="bg1"/>
                </a:solidFill>
                <a:hlinkClick r:id="rId3">
                  <a:extLst>
                    <a:ext uri="{A12FA001-AC4F-418D-AE19-62706E023703}">
                      <ahyp:hlinkClr xmlns:ahyp="http://schemas.microsoft.com/office/drawing/2018/hyperlinkcolor" val="tx"/>
                    </a:ext>
                  </a:extLst>
                </a:hlinkClick>
              </a:rPr>
              <a:t>https://www.kaggle.com/datasets/surajjha101/top-youtube-channels-data/data</a:t>
            </a:r>
            <a:r>
              <a:rPr lang="en-US" dirty="0">
                <a:solidFill>
                  <a:schemeClr val="bg1"/>
                </a:solidFill>
              </a:rPr>
              <a:t> </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4"/>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DFBF79E-3F7B-1C36-290C-94723919412B}"/>
              </a:ext>
            </a:extLst>
          </p:cNvPr>
          <p:cNvSpPr txBox="1"/>
          <p:nvPr/>
        </p:nvSpPr>
        <p:spPr>
          <a:xfrm>
            <a:off x="4149720" y="2591920"/>
            <a:ext cx="7862596" cy="3970318"/>
          </a:xfrm>
          <a:prstGeom prst="rect">
            <a:avLst/>
          </a:prstGeom>
          <a:noFill/>
        </p:spPr>
        <p:txBody>
          <a:bodyPr wrap="square" rtlCol="0">
            <a:spAutoFit/>
          </a:bodyPr>
          <a:lstStyle/>
          <a:p>
            <a:pPr algn="l" fontAlgn="base"/>
            <a:r>
              <a:rPr lang="en-US" b="0" i="0" dirty="0">
                <a:solidFill>
                  <a:schemeClr val="bg1"/>
                </a:solidFill>
                <a:effectLst/>
                <a:latin typeface="Inter"/>
              </a:rPr>
              <a:t>YouTube is an American online video sharing and social media platform headquartered in San Bruno, California. It was launched on February 14, 2005, by Steve Chen, Chad Hurley, and Jawed Karim. Owned by Google, it is the second most visited website, right after Google itself. YouTube has more than one billion monthly users who collectively watch more than one billion hours of videos each day. As of May 2019, videos were being uploaded at a rate of more than 500 hours of content per minute.</a:t>
            </a:r>
          </a:p>
          <a:p>
            <a:pPr algn="l" fontAlgn="base"/>
            <a:r>
              <a:rPr lang="en-US" b="0" i="0" dirty="0">
                <a:solidFill>
                  <a:schemeClr val="bg1"/>
                </a:solidFill>
                <a:effectLst/>
                <a:latin typeface="Inter"/>
              </a:rPr>
              <a:t>YouTube has had an unprecedented social impact, influencing popular culture, internet trends, and creating multimillionaire celebrities. Despite all its growth and success, YouTube has been widely criticized. Criticism of YouTube includes the website being used to facilitate the spread of misinformation, copyright issues, routine violations of its users' privacy, enabling censorship, and endangering child safety and wellbeing.</a:t>
            </a:r>
          </a:p>
          <a:p>
            <a:endParaRPr lang="en-IN" dirty="0"/>
          </a:p>
        </p:txBody>
      </p:sp>
    </p:spTree>
    <p:extLst>
      <p:ext uri="{BB962C8B-B14F-4D97-AF65-F5344CB8AC3E}">
        <p14:creationId xmlns:p14="http://schemas.microsoft.com/office/powerpoint/2010/main" val="1329539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847EE-FAF1-62EF-90AD-352CC3D5F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38CBC-3135-9CE9-1651-956D65A6B1DC}"/>
              </a:ext>
            </a:extLst>
          </p:cNvPr>
          <p:cNvSpPr>
            <a:spLocks noGrp="1"/>
          </p:cNvSpPr>
          <p:nvPr>
            <p:ph type="ctrTitle"/>
          </p:nvPr>
        </p:nvSpPr>
        <p:spPr>
          <a:xfrm>
            <a:off x="1436914" y="105747"/>
            <a:ext cx="9888912" cy="715348"/>
          </a:xfrm>
        </p:spPr>
        <p:txBody>
          <a:bodyPr/>
          <a:lstStyle/>
          <a:p>
            <a:r>
              <a:rPr lang="en-US" dirty="0" err="1"/>
              <a:t>Youtube</a:t>
            </a:r>
            <a:r>
              <a:rPr lang="en-US" dirty="0"/>
              <a:t> dashboard</a:t>
            </a:r>
          </a:p>
        </p:txBody>
      </p:sp>
      <p:pic>
        <p:nvPicPr>
          <p:cNvPr id="4" name="Picture 3" descr="A screenshot of a video analysis">
            <a:extLst>
              <a:ext uri="{FF2B5EF4-FFF2-40B4-BE49-F238E27FC236}">
                <a16:creationId xmlns:a16="http://schemas.microsoft.com/office/drawing/2014/main" id="{38346444-DF48-885A-05FC-AD424FCA2F41}"/>
              </a:ext>
            </a:extLst>
          </p:cNvPr>
          <p:cNvPicPr>
            <a:picLocks noChangeAspect="1"/>
          </p:cNvPicPr>
          <p:nvPr/>
        </p:nvPicPr>
        <p:blipFill>
          <a:blip r:embed="rId3"/>
          <a:stretch>
            <a:fillRect/>
          </a:stretch>
        </p:blipFill>
        <p:spPr>
          <a:xfrm>
            <a:off x="771525" y="821095"/>
            <a:ext cx="10868025" cy="5831647"/>
          </a:xfrm>
          <a:prstGeom prst="rect">
            <a:avLst/>
          </a:prstGeom>
        </p:spPr>
      </p:pic>
    </p:spTree>
    <p:extLst>
      <p:ext uri="{BB962C8B-B14F-4D97-AF65-F5344CB8AC3E}">
        <p14:creationId xmlns:p14="http://schemas.microsoft.com/office/powerpoint/2010/main" val="4137389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976" y="186612"/>
            <a:ext cx="8061648" cy="2698206"/>
          </a:xfrm>
        </p:spPr>
        <p:txBody>
          <a:bodyPr/>
          <a:lstStyle/>
          <a:p>
            <a:r>
              <a:rPr lang="en-US" dirty="0" err="1"/>
              <a:t>Youtube</a:t>
            </a:r>
            <a:r>
              <a:rPr lang="en-US" dirty="0"/>
              <a:t> dashboard elements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202163" y="1535715"/>
            <a:ext cx="7046362" cy="4603828"/>
          </a:xfrm>
        </p:spPr>
        <p:txBody>
          <a:bodyPr vert="horz" lIns="91440" tIns="45720" rIns="91440" bIns="45720" rtlCol="0" anchor="t">
            <a:normAutofit/>
          </a:bodyPr>
          <a:lstStyle/>
          <a:p>
            <a:r>
              <a:rPr lang="en-US" dirty="0"/>
              <a:t>1&gt; It is created by summary and line graph which shows the subscribers to video views rank for last 30 days.</a:t>
            </a:r>
          </a:p>
          <a:p>
            <a:r>
              <a:rPr lang="en-US" dirty="0"/>
              <a:t>Which comes to be 22.9B subscribers, but the video views is less.</a:t>
            </a:r>
          </a:p>
          <a:p>
            <a:endParaRPr lang="en-US" dirty="0"/>
          </a:p>
          <a:p>
            <a:endParaRPr lang="en-US" dirty="0"/>
          </a:p>
          <a:p>
            <a:endParaRPr lang="en-US" dirty="0"/>
          </a:p>
          <a:p>
            <a:r>
              <a:rPr lang="en-US" dirty="0"/>
              <a:t>2&gt; This is a pie chart that shows the channel type. There are several channel types. Based on these we can see entertainment and music sector has highest video views.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5" name="Picture 4" descr="A screenshot of a computer&#10;&#10;Description automatically generated">
            <a:extLst>
              <a:ext uri="{FF2B5EF4-FFF2-40B4-BE49-F238E27FC236}">
                <a16:creationId xmlns:a16="http://schemas.microsoft.com/office/drawing/2014/main" id="{B73DEF32-5524-EFA0-C3B2-B9D2CD94ACEF}"/>
              </a:ext>
            </a:extLst>
          </p:cNvPr>
          <p:cNvPicPr>
            <a:picLocks noChangeAspect="1"/>
          </p:cNvPicPr>
          <p:nvPr/>
        </p:nvPicPr>
        <p:blipFill rotWithShape="1">
          <a:blip r:embed="rId3"/>
          <a:srcRect l="689" t="24861" r="51953" b="17036"/>
          <a:stretch/>
        </p:blipFill>
        <p:spPr>
          <a:xfrm>
            <a:off x="7618629" y="137795"/>
            <a:ext cx="4112662" cy="283824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0521186-1D97-865F-D359-B3CFBD5497BC}"/>
              </a:ext>
            </a:extLst>
          </p:cNvPr>
          <p:cNvPicPr>
            <a:picLocks noChangeAspect="1"/>
          </p:cNvPicPr>
          <p:nvPr/>
        </p:nvPicPr>
        <p:blipFill rotWithShape="1">
          <a:blip r:embed="rId4"/>
          <a:srcRect l="1658" t="23750" r="56641" b="7333"/>
          <a:stretch/>
        </p:blipFill>
        <p:spPr>
          <a:xfrm>
            <a:off x="7618629" y="3168691"/>
            <a:ext cx="3896545" cy="3502697"/>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74021-5F25-8F5D-2274-AF2C42B9A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12C32A-7FE5-67E4-5774-BEB608A18476}"/>
              </a:ext>
            </a:extLst>
          </p:cNvPr>
          <p:cNvSpPr>
            <a:spLocks noGrp="1"/>
          </p:cNvSpPr>
          <p:nvPr>
            <p:ph type="title"/>
          </p:nvPr>
        </p:nvSpPr>
        <p:spPr>
          <a:xfrm>
            <a:off x="83976" y="186612"/>
            <a:ext cx="8061648" cy="2698206"/>
          </a:xfrm>
        </p:spPr>
        <p:txBody>
          <a:bodyPr/>
          <a:lstStyle/>
          <a:p>
            <a:r>
              <a:rPr lang="en-US" dirty="0" err="1"/>
              <a:t>Youtube</a:t>
            </a:r>
            <a:r>
              <a:rPr lang="en-US" dirty="0"/>
              <a:t> dashboard elements</a:t>
            </a:r>
          </a:p>
        </p:txBody>
      </p:sp>
      <p:sp>
        <p:nvSpPr>
          <p:cNvPr id="3" name="Content Placeholder 2">
            <a:extLst>
              <a:ext uri="{FF2B5EF4-FFF2-40B4-BE49-F238E27FC236}">
                <a16:creationId xmlns:a16="http://schemas.microsoft.com/office/drawing/2014/main" id="{96A815AC-17B8-414F-BC1C-53CAAA037E71}"/>
              </a:ext>
            </a:extLst>
          </p:cNvPr>
          <p:cNvSpPr>
            <a:spLocks noGrp="1"/>
          </p:cNvSpPr>
          <p:nvPr>
            <p:ph sz="half" idx="14"/>
          </p:nvPr>
        </p:nvSpPr>
        <p:spPr>
          <a:xfrm>
            <a:off x="202163" y="1535715"/>
            <a:ext cx="7046362" cy="4603828"/>
          </a:xfrm>
        </p:spPr>
        <p:txBody>
          <a:bodyPr vert="horz" lIns="91440" tIns="45720" rIns="91440" bIns="45720" rtlCol="0" anchor="t">
            <a:normAutofit/>
          </a:bodyPr>
          <a:lstStyle/>
          <a:p>
            <a:r>
              <a:rPr lang="en-US" dirty="0"/>
              <a:t>3&gt;It is a column bar graph which shows that the highest </a:t>
            </a:r>
            <a:r>
              <a:rPr lang="en-US" dirty="0" err="1"/>
              <a:t>monthy</a:t>
            </a:r>
            <a:r>
              <a:rPr lang="en-US" dirty="0"/>
              <a:t> earnings and views by channel type which clearly represents that the entertainment and music is highest video views and earnings as well..</a:t>
            </a:r>
          </a:p>
          <a:p>
            <a:endParaRPr lang="en-US" dirty="0"/>
          </a:p>
          <a:p>
            <a:endParaRPr lang="en-US" dirty="0"/>
          </a:p>
          <a:p>
            <a:endParaRPr lang="en-US" dirty="0"/>
          </a:p>
          <a:p>
            <a:pPr>
              <a:lnSpc>
                <a:spcPct val="100000"/>
              </a:lnSpc>
            </a:pPr>
            <a:r>
              <a:rPr lang="en-US" dirty="0"/>
              <a:t>4&gt;These are text fields which are being inserted to give the insights of the </a:t>
            </a:r>
            <a:r>
              <a:rPr lang="en-US" dirty="0" err="1"/>
              <a:t>youtube</a:t>
            </a:r>
            <a:r>
              <a:rPr lang="en-US" dirty="0"/>
              <a:t> dashboard, so that it is easy to </a:t>
            </a:r>
            <a:r>
              <a:rPr lang="en-US" dirty="0" err="1"/>
              <a:t>analyse</a:t>
            </a:r>
            <a:r>
              <a:rPr lang="en-US" dirty="0"/>
              <a:t> the</a:t>
            </a:r>
          </a:p>
          <a:p>
            <a:pPr>
              <a:lnSpc>
                <a:spcPct val="100000"/>
              </a:lnSpc>
            </a:pPr>
            <a:r>
              <a:rPr lang="en-US" dirty="0"/>
              <a:t>Data more efficiently .</a:t>
            </a:r>
          </a:p>
        </p:txBody>
      </p:sp>
      <p:sp>
        <p:nvSpPr>
          <p:cNvPr id="6" name="Slide Number Placeholder 5">
            <a:extLst>
              <a:ext uri="{FF2B5EF4-FFF2-40B4-BE49-F238E27FC236}">
                <a16:creationId xmlns:a16="http://schemas.microsoft.com/office/drawing/2014/main" id="{22C3282B-8882-2246-9708-5DA6240AF7B9}"/>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7" name="Picture 6" descr="A screenshot of a computer&#10;&#10;Description automatically generated">
            <a:extLst>
              <a:ext uri="{FF2B5EF4-FFF2-40B4-BE49-F238E27FC236}">
                <a16:creationId xmlns:a16="http://schemas.microsoft.com/office/drawing/2014/main" id="{914AE417-57D8-E6E9-A75D-9D55B025812D}"/>
              </a:ext>
            </a:extLst>
          </p:cNvPr>
          <p:cNvPicPr>
            <a:picLocks noChangeAspect="1"/>
          </p:cNvPicPr>
          <p:nvPr/>
        </p:nvPicPr>
        <p:blipFill rotWithShape="1">
          <a:blip r:embed="rId3"/>
          <a:srcRect l="1658" t="15278" r="35781" b="7333"/>
          <a:stretch/>
        </p:blipFill>
        <p:spPr>
          <a:xfrm>
            <a:off x="7618629" y="315439"/>
            <a:ext cx="3896545" cy="271131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6AE8C67-554B-F1BE-CA06-9492F1C0AEC5}"/>
              </a:ext>
            </a:extLst>
          </p:cNvPr>
          <p:cNvPicPr>
            <a:picLocks noChangeAspect="1"/>
          </p:cNvPicPr>
          <p:nvPr/>
        </p:nvPicPr>
        <p:blipFill rotWithShape="1">
          <a:blip r:embed="rId4"/>
          <a:srcRect l="15781" t="24306" r="11250" b="17084"/>
          <a:stretch/>
        </p:blipFill>
        <p:spPr>
          <a:xfrm>
            <a:off x="7248524" y="3402330"/>
            <a:ext cx="4842501" cy="2952750"/>
          </a:xfrm>
          <a:prstGeom prst="rect">
            <a:avLst/>
          </a:prstGeom>
        </p:spPr>
      </p:pic>
    </p:spTree>
    <p:extLst>
      <p:ext uri="{BB962C8B-B14F-4D97-AF65-F5344CB8AC3E}">
        <p14:creationId xmlns:p14="http://schemas.microsoft.com/office/powerpoint/2010/main" val="590434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38A97-651E-36AD-570E-80F0685090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D0EFB-9E46-CB9E-5EFE-C484BFEED1DA}"/>
              </a:ext>
            </a:extLst>
          </p:cNvPr>
          <p:cNvSpPr>
            <a:spLocks noGrp="1"/>
          </p:cNvSpPr>
          <p:nvPr>
            <p:ph type="title"/>
          </p:nvPr>
        </p:nvSpPr>
        <p:spPr>
          <a:xfrm>
            <a:off x="83976" y="186612"/>
            <a:ext cx="8061648" cy="2698206"/>
          </a:xfrm>
        </p:spPr>
        <p:txBody>
          <a:bodyPr/>
          <a:lstStyle/>
          <a:p>
            <a:r>
              <a:rPr lang="en-US" dirty="0" err="1"/>
              <a:t>Youtube</a:t>
            </a:r>
            <a:r>
              <a:rPr lang="en-US" dirty="0"/>
              <a:t> dashboard elements</a:t>
            </a:r>
          </a:p>
        </p:txBody>
      </p:sp>
      <p:sp>
        <p:nvSpPr>
          <p:cNvPr id="3" name="Content Placeholder 2">
            <a:extLst>
              <a:ext uri="{FF2B5EF4-FFF2-40B4-BE49-F238E27FC236}">
                <a16:creationId xmlns:a16="http://schemas.microsoft.com/office/drawing/2014/main" id="{558570AB-9CAE-3F0B-C6D0-EC7B909F6ADA}"/>
              </a:ext>
            </a:extLst>
          </p:cNvPr>
          <p:cNvSpPr>
            <a:spLocks noGrp="1"/>
          </p:cNvSpPr>
          <p:nvPr>
            <p:ph sz="half" idx="14"/>
          </p:nvPr>
        </p:nvSpPr>
        <p:spPr>
          <a:xfrm>
            <a:off x="202163" y="1535715"/>
            <a:ext cx="7046362" cy="4603828"/>
          </a:xfrm>
        </p:spPr>
        <p:txBody>
          <a:bodyPr vert="horz" lIns="91440" tIns="45720" rIns="91440" bIns="45720" rtlCol="0" anchor="t">
            <a:normAutofit/>
          </a:bodyPr>
          <a:lstStyle/>
          <a:p>
            <a:r>
              <a:rPr lang="en-US" dirty="0"/>
              <a:t>5&gt;These is the highest monthly </a:t>
            </a:r>
            <a:r>
              <a:rPr lang="en-US" dirty="0" err="1"/>
              <a:t>earniings</a:t>
            </a:r>
            <a:r>
              <a:rPr lang="en-US" dirty="0"/>
              <a:t> and video views by the channel type rank, which will tell us the channel ranks on basis of the rank type not on channel type of music.</a:t>
            </a:r>
          </a:p>
          <a:p>
            <a:endParaRPr lang="en-US" dirty="0"/>
          </a:p>
          <a:p>
            <a:endParaRPr lang="en-US" dirty="0"/>
          </a:p>
          <a:p>
            <a:endParaRPr lang="en-US" dirty="0"/>
          </a:p>
          <a:p>
            <a:pPr>
              <a:lnSpc>
                <a:spcPct val="100000"/>
              </a:lnSpc>
            </a:pPr>
            <a:r>
              <a:rPr lang="en-US" dirty="0"/>
              <a:t>6&gt;this is a video that has been inserted into the dashboard to show that the most trending </a:t>
            </a:r>
            <a:r>
              <a:rPr lang="en-US" dirty="0" err="1"/>
              <a:t>youtube</a:t>
            </a:r>
            <a:r>
              <a:rPr lang="en-US" dirty="0"/>
              <a:t> music video played on the it.</a:t>
            </a:r>
          </a:p>
        </p:txBody>
      </p:sp>
      <p:sp>
        <p:nvSpPr>
          <p:cNvPr id="6" name="Slide Number Placeholder 5">
            <a:extLst>
              <a:ext uri="{FF2B5EF4-FFF2-40B4-BE49-F238E27FC236}">
                <a16:creationId xmlns:a16="http://schemas.microsoft.com/office/drawing/2014/main" id="{1882428D-C5CE-DBF6-306B-41113096A7A4}"/>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5" name="Picture 4" descr="A screenshot of a computer&#10;&#10;Description automatically generated">
            <a:extLst>
              <a:ext uri="{FF2B5EF4-FFF2-40B4-BE49-F238E27FC236}">
                <a16:creationId xmlns:a16="http://schemas.microsoft.com/office/drawing/2014/main" id="{0B96BCC1-79A1-EA10-CEA9-0F9BEE9665E9}"/>
              </a:ext>
            </a:extLst>
          </p:cNvPr>
          <p:cNvPicPr>
            <a:picLocks noChangeAspect="1"/>
          </p:cNvPicPr>
          <p:nvPr/>
        </p:nvPicPr>
        <p:blipFill rotWithShape="1">
          <a:blip r:embed="rId3"/>
          <a:srcRect l="32266" t="14860" r="7529" b="9306"/>
          <a:stretch/>
        </p:blipFill>
        <p:spPr>
          <a:xfrm>
            <a:off x="7700087" y="619125"/>
            <a:ext cx="3907379" cy="276841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E895132-EB67-7067-E9AB-471D8E3F52DE}"/>
              </a:ext>
            </a:extLst>
          </p:cNvPr>
          <p:cNvPicPr>
            <a:picLocks noChangeAspect="1"/>
          </p:cNvPicPr>
          <p:nvPr/>
        </p:nvPicPr>
        <p:blipFill rotWithShape="1">
          <a:blip r:embed="rId4"/>
          <a:srcRect l="17265" t="14860" r="26016" b="10477"/>
          <a:stretch/>
        </p:blipFill>
        <p:spPr>
          <a:xfrm>
            <a:off x="7700087" y="3575187"/>
            <a:ext cx="4181475" cy="3096201"/>
          </a:xfrm>
          <a:prstGeom prst="rect">
            <a:avLst/>
          </a:prstGeom>
        </p:spPr>
      </p:pic>
    </p:spTree>
    <p:extLst>
      <p:ext uri="{BB962C8B-B14F-4D97-AF65-F5344CB8AC3E}">
        <p14:creationId xmlns:p14="http://schemas.microsoft.com/office/powerpoint/2010/main" val="1265872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58191-BBE9-AA1D-3BC3-0887D62E3E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2CAB4-E24A-7F19-F5AF-B6E7798ECBAA}"/>
              </a:ext>
            </a:extLst>
          </p:cNvPr>
          <p:cNvSpPr>
            <a:spLocks noGrp="1"/>
          </p:cNvSpPr>
          <p:nvPr>
            <p:ph type="title"/>
          </p:nvPr>
        </p:nvSpPr>
        <p:spPr>
          <a:xfrm>
            <a:off x="83976" y="186612"/>
            <a:ext cx="8061648" cy="2698206"/>
          </a:xfrm>
        </p:spPr>
        <p:txBody>
          <a:bodyPr/>
          <a:lstStyle/>
          <a:p>
            <a:r>
              <a:rPr lang="en-US" dirty="0" err="1"/>
              <a:t>Youtube</a:t>
            </a:r>
            <a:r>
              <a:rPr lang="en-US" dirty="0"/>
              <a:t> dashboard elements</a:t>
            </a:r>
          </a:p>
        </p:txBody>
      </p:sp>
      <p:sp>
        <p:nvSpPr>
          <p:cNvPr id="3" name="Content Placeholder 2">
            <a:extLst>
              <a:ext uri="{FF2B5EF4-FFF2-40B4-BE49-F238E27FC236}">
                <a16:creationId xmlns:a16="http://schemas.microsoft.com/office/drawing/2014/main" id="{7F7EF0D3-1B9B-8B07-612B-49C9E8115C92}"/>
              </a:ext>
            </a:extLst>
          </p:cNvPr>
          <p:cNvSpPr>
            <a:spLocks noGrp="1"/>
          </p:cNvSpPr>
          <p:nvPr>
            <p:ph sz="half" idx="14"/>
          </p:nvPr>
        </p:nvSpPr>
        <p:spPr>
          <a:xfrm>
            <a:off x="202163" y="1535715"/>
            <a:ext cx="6312937" cy="4603828"/>
          </a:xfrm>
        </p:spPr>
        <p:txBody>
          <a:bodyPr vert="horz" lIns="91440" tIns="45720" rIns="91440" bIns="45720" rtlCol="0" anchor="t">
            <a:normAutofit/>
          </a:bodyPr>
          <a:lstStyle/>
          <a:p>
            <a:r>
              <a:rPr lang="en-US" dirty="0"/>
              <a:t>7&gt;here the summary card and as well as the highest monthly earnings and video views rank by month so that we can figure which month have highest growth.</a:t>
            </a:r>
          </a:p>
          <a:p>
            <a:endParaRPr lang="en-US" dirty="0"/>
          </a:p>
          <a:p>
            <a:endParaRPr lang="en-US" dirty="0"/>
          </a:p>
          <a:p>
            <a:endParaRPr lang="en-US" dirty="0"/>
          </a:p>
          <a:p>
            <a:pPr>
              <a:lnSpc>
                <a:spcPct val="100000"/>
              </a:lnSpc>
            </a:pPr>
            <a:r>
              <a:rPr lang="en-US" dirty="0"/>
              <a:t>8&gt;it is the video views rank by country wise .</a:t>
            </a:r>
          </a:p>
        </p:txBody>
      </p:sp>
      <p:sp>
        <p:nvSpPr>
          <p:cNvPr id="6" name="Slide Number Placeholder 5">
            <a:extLst>
              <a:ext uri="{FF2B5EF4-FFF2-40B4-BE49-F238E27FC236}">
                <a16:creationId xmlns:a16="http://schemas.microsoft.com/office/drawing/2014/main" id="{43EF0958-D7CB-84DB-7EBE-18C98819FDA6}"/>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7" name="Picture 6" descr="A screenshot of a computer&#10;&#10;Description automatically generated">
            <a:extLst>
              <a:ext uri="{FF2B5EF4-FFF2-40B4-BE49-F238E27FC236}">
                <a16:creationId xmlns:a16="http://schemas.microsoft.com/office/drawing/2014/main" id="{D30A5CE1-3B99-C09A-26B9-48E46C335B43}"/>
              </a:ext>
            </a:extLst>
          </p:cNvPr>
          <p:cNvPicPr>
            <a:picLocks noChangeAspect="1"/>
          </p:cNvPicPr>
          <p:nvPr/>
        </p:nvPicPr>
        <p:blipFill rotWithShape="1">
          <a:blip r:embed="rId3"/>
          <a:srcRect l="-920" t="27225" r="5895" b="12259"/>
          <a:stretch/>
        </p:blipFill>
        <p:spPr>
          <a:xfrm>
            <a:off x="6633287" y="186612"/>
            <a:ext cx="5474737" cy="341539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32253CB-C706-19B3-7C96-CB412D8ECE0F}"/>
              </a:ext>
            </a:extLst>
          </p:cNvPr>
          <p:cNvPicPr>
            <a:picLocks noChangeAspect="1"/>
          </p:cNvPicPr>
          <p:nvPr/>
        </p:nvPicPr>
        <p:blipFill rotWithShape="1">
          <a:blip r:embed="rId4"/>
          <a:srcRect l="21418" t="15707" r="7145" b="25734"/>
          <a:stretch/>
        </p:blipFill>
        <p:spPr>
          <a:xfrm>
            <a:off x="6884823" y="3800475"/>
            <a:ext cx="5105013" cy="2919730"/>
          </a:xfrm>
          <a:prstGeom prst="rect">
            <a:avLst/>
          </a:prstGeom>
        </p:spPr>
      </p:pic>
    </p:spTree>
    <p:extLst>
      <p:ext uri="{BB962C8B-B14F-4D97-AF65-F5344CB8AC3E}">
        <p14:creationId xmlns:p14="http://schemas.microsoft.com/office/powerpoint/2010/main" val="110718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4678D-17B3-B238-E814-F0267FF58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BBEE0-70BC-C50E-7C31-3CF32AE4D1E6}"/>
              </a:ext>
            </a:extLst>
          </p:cNvPr>
          <p:cNvSpPr>
            <a:spLocks noGrp="1"/>
          </p:cNvSpPr>
          <p:nvPr>
            <p:ph type="ctrTitle"/>
          </p:nvPr>
        </p:nvSpPr>
        <p:spPr>
          <a:xfrm>
            <a:off x="1436914" y="105747"/>
            <a:ext cx="9888912" cy="715348"/>
          </a:xfrm>
        </p:spPr>
        <p:txBody>
          <a:bodyPr>
            <a:normAutofit fontScale="90000"/>
          </a:bodyPr>
          <a:lstStyle/>
          <a:p>
            <a:r>
              <a:rPr lang="en-US" dirty="0" err="1"/>
              <a:t>Youtube</a:t>
            </a:r>
            <a:r>
              <a:rPr lang="en-US" dirty="0"/>
              <a:t> dashboard conclusion</a:t>
            </a:r>
          </a:p>
        </p:txBody>
      </p:sp>
      <p:graphicFrame>
        <p:nvGraphicFramePr>
          <p:cNvPr id="3" name="Table 2">
            <a:extLst>
              <a:ext uri="{FF2B5EF4-FFF2-40B4-BE49-F238E27FC236}">
                <a16:creationId xmlns:a16="http://schemas.microsoft.com/office/drawing/2014/main" id="{7CEC920A-AEFE-6CC1-53F6-9494C8575423}"/>
              </a:ext>
            </a:extLst>
          </p:cNvPr>
          <p:cNvGraphicFramePr>
            <a:graphicFrameLocks noGrp="1"/>
          </p:cNvGraphicFramePr>
          <p:nvPr>
            <p:extLst>
              <p:ext uri="{D42A27DB-BD31-4B8C-83A1-F6EECF244321}">
                <p14:modId xmlns:p14="http://schemas.microsoft.com/office/powerpoint/2010/main" val="2735322144"/>
              </p:ext>
            </p:extLst>
          </p:nvPr>
        </p:nvGraphicFramePr>
        <p:xfrm>
          <a:off x="83976" y="706084"/>
          <a:ext cx="7725746" cy="5943600"/>
        </p:xfrm>
        <a:graphic>
          <a:graphicData uri="http://schemas.openxmlformats.org/drawingml/2006/table">
            <a:tbl>
              <a:tblPr firstRow="1" bandRow="1">
                <a:tableStyleId>{C4B1156A-380E-4F78-BDF5-A606A8083BF9}</a:tableStyleId>
              </a:tblPr>
              <a:tblGrid>
                <a:gridCol w="1103678">
                  <a:extLst>
                    <a:ext uri="{9D8B030D-6E8A-4147-A177-3AD203B41FA5}">
                      <a16:colId xmlns:a16="http://schemas.microsoft.com/office/drawing/2014/main" val="2322491569"/>
                    </a:ext>
                  </a:extLst>
                </a:gridCol>
                <a:gridCol w="1103678">
                  <a:extLst>
                    <a:ext uri="{9D8B030D-6E8A-4147-A177-3AD203B41FA5}">
                      <a16:colId xmlns:a16="http://schemas.microsoft.com/office/drawing/2014/main" val="1743195987"/>
                    </a:ext>
                  </a:extLst>
                </a:gridCol>
                <a:gridCol w="1103678">
                  <a:extLst>
                    <a:ext uri="{9D8B030D-6E8A-4147-A177-3AD203B41FA5}">
                      <a16:colId xmlns:a16="http://schemas.microsoft.com/office/drawing/2014/main" val="4101701394"/>
                    </a:ext>
                  </a:extLst>
                </a:gridCol>
                <a:gridCol w="1103678">
                  <a:extLst>
                    <a:ext uri="{9D8B030D-6E8A-4147-A177-3AD203B41FA5}">
                      <a16:colId xmlns:a16="http://schemas.microsoft.com/office/drawing/2014/main" val="3519287482"/>
                    </a:ext>
                  </a:extLst>
                </a:gridCol>
                <a:gridCol w="1103678">
                  <a:extLst>
                    <a:ext uri="{9D8B030D-6E8A-4147-A177-3AD203B41FA5}">
                      <a16:colId xmlns:a16="http://schemas.microsoft.com/office/drawing/2014/main" val="1795371508"/>
                    </a:ext>
                  </a:extLst>
                </a:gridCol>
                <a:gridCol w="1103678">
                  <a:extLst>
                    <a:ext uri="{9D8B030D-6E8A-4147-A177-3AD203B41FA5}">
                      <a16:colId xmlns:a16="http://schemas.microsoft.com/office/drawing/2014/main" val="3307744726"/>
                    </a:ext>
                  </a:extLst>
                </a:gridCol>
                <a:gridCol w="1103678">
                  <a:extLst>
                    <a:ext uri="{9D8B030D-6E8A-4147-A177-3AD203B41FA5}">
                      <a16:colId xmlns:a16="http://schemas.microsoft.com/office/drawing/2014/main" val="2191863386"/>
                    </a:ext>
                  </a:extLst>
                </a:gridCol>
              </a:tblGrid>
              <a:tr h="566238">
                <a:tc>
                  <a:txBody>
                    <a:bodyPr/>
                    <a:lstStyle/>
                    <a:p>
                      <a:pPr fontAlgn="b"/>
                      <a:r>
                        <a:rPr lang="en-IN" b="1" dirty="0">
                          <a:effectLst/>
                        </a:rPr>
                        <a:t>Rank</a:t>
                      </a:r>
                    </a:p>
                  </a:txBody>
                  <a:tcPr anchor="b"/>
                </a:tc>
                <a:tc>
                  <a:txBody>
                    <a:bodyPr/>
                    <a:lstStyle/>
                    <a:p>
                      <a:pPr fontAlgn="b"/>
                      <a:r>
                        <a:rPr lang="en-IN" b="1">
                          <a:effectLst/>
                        </a:rPr>
                        <a:t>Youtuber</a:t>
                      </a:r>
                    </a:p>
                  </a:txBody>
                  <a:tcPr anchor="b"/>
                </a:tc>
                <a:tc>
                  <a:txBody>
                    <a:bodyPr/>
                    <a:lstStyle/>
                    <a:p>
                      <a:pPr fontAlgn="b"/>
                      <a:r>
                        <a:rPr lang="en-IN" b="1">
                          <a:effectLst/>
                        </a:rPr>
                        <a:t>Subscribers</a:t>
                      </a:r>
                    </a:p>
                  </a:txBody>
                  <a:tcPr anchor="b"/>
                </a:tc>
                <a:tc>
                  <a:txBody>
                    <a:bodyPr/>
                    <a:lstStyle/>
                    <a:p>
                      <a:pPr fontAlgn="b"/>
                      <a:r>
                        <a:rPr lang="en-IN" b="1">
                          <a:effectLst/>
                        </a:rPr>
                        <a:t>Video Views</a:t>
                      </a:r>
                    </a:p>
                  </a:txBody>
                  <a:tcPr anchor="b"/>
                </a:tc>
                <a:tc>
                  <a:txBody>
                    <a:bodyPr/>
                    <a:lstStyle/>
                    <a:p>
                      <a:pPr fontAlgn="b"/>
                      <a:r>
                        <a:rPr lang="en-IN" b="1">
                          <a:effectLst/>
                        </a:rPr>
                        <a:t>Video Count</a:t>
                      </a:r>
                    </a:p>
                  </a:txBody>
                  <a:tcPr anchor="b"/>
                </a:tc>
                <a:tc>
                  <a:txBody>
                    <a:bodyPr/>
                    <a:lstStyle/>
                    <a:p>
                      <a:pPr fontAlgn="b"/>
                      <a:r>
                        <a:rPr lang="en-IN" b="1" dirty="0">
                          <a:effectLst/>
                        </a:rPr>
                        <a:t>Category</a:t>
                      </a:r>
                    </a:p>
                  </a:txBody>
                  <a:tcPr anchor="b"/>
                </a:tc>
                <a:tc>
                  <a:txBody>
                    <a:bodyPr/>
                    <a:lstStyle/>
                    <a:p>
                      <a:pPr fontAlgn="b"/>
                      <a:r>
                        <a:rPr lang="en-IN" b="1" dirty="0">
                          <a:effectLst/>
                        </a:rPr>
                        <a:t>Started</a:t>
                      </a:r>
                    </a:p>
                  </a:txBody>
                  <a:tcPr anchor="b"/>
                </a:tc>
                <a:extLst>
                  <a:ext uri="{0D108BD9-81ED-4DB2-BD59-A6C34878D82A}">
                    <a16:rowId xmlns:a16="http://schemas.microsoft.com/office/drawing/2014/main" val="2011875081"/>
                  </a:ext>
                </a:extLst>
              </a:tr>
              <a:tr h="566238">
                <a:tc>
                  <a:txBody>
                    <a:bodyPr/>
                    <a:lstStyle/>
                    <a:p>
                      <a:pPr fontAlgn="base"/>
                      <a:r>
                        <a:rPr lang="en-IN">
                          <a:effectLst/>
                        </a:rPr>
                        <a:t>1</a:t>
                      </a:r>
                    </a:p>
                  </a:txBody>
                  <a:tcPr anchor="ctr"/>
                </a:tc>
                <a:tc>
                  <a:txBody>
                    <a:bodyPr/>
                    <a:lstStyle/>
                    <a:p>
                      <a:pPr fontAlgn="base"/>
                      <a:r>
                        <a:rPr lang="en-IN">
                          <a:effectLst/>
                        </a:rPr>
                        <a:t>T-Series</a:t>
                      </a:r>
                    </a:p>
                  </a:txBody>
                  <a:tcPr anchor="ctr"/>
                </a:tc>
                <a:tc>
                  <a:txBody>
                    <a:bodyPr/>
                    <a:lstStyle/>
                    <a:p>
                      <a:pPr fontAlgn="base"/>
                      <a:r>
                        <a:rPr lang="en-IN">
                          <a:effectLst/>
                        </a:rPr>
                        <a:t>222,000,000</a:t>
                      </a:r>
                    </a:p>
                  </a:txBody>
                  <a:tcPr anchor="ctr"/>
                </a:tc>
                <a:tc>
                  <a:txBody>
                    <a:bodyPr/>
                    <a:lstStyle/>
                    <a:p>
                      <a:pPr fontAlgn="base"/>
                      <a:r>
                        <a:rPr lang="en-IN">
                          <a:effectLst/>
                        </a:rPr>
                        <a:t>198,459,090,822</a:t>
                      </a:r>
                    </a:p>
                  </a:txBody>
                  <a:tcPr anchor="ctr"/>
                </a:tc>
                <a:tc>
                  <a:txBody>
                    <a:bodyPr/>
                    <a:lstStyle/>
                    <a:p>
                      <a:pPr fontAlgn="base"/>
                      <a:r>
                        <a:rPr lang="en-IN">
                          <a:effectLst/>
                        </a:rPr>
                        <a:t>17,317</a:t>
                      </a:r>
                    </a:p>
                  </a:txBody>
                  <a:tcPr anchor="ctr"/>
                </a:tc>
                <a:tc>
                  <a:txBody>
                    <a:bodyPr/>
                    <a:lstStyle/>
                    <a:p>
                      <a:pPr fontAlgn="base"/>
                      <a:r>
                        <a:rPr lang="en-IN">
                          <a:effectLst/>
                        </a:rPr>
                        <a:t>Music</a:t>
                      </a:r>
                    </a:p>
                  </a:txBody>
                  <a:tcPr anchor="ctr"/>
                </a:tc>
                <a:tc>
                  <a:txBody>
                    <a:bodyPr/>
                    <a:lstStyle/>
                    <a:p>
                      <a:pPr fontAlgn="base"/>
                      <a:r>
                        <a:rPr lang="en-IN">
                          <a:effectLst/>
                        </a:rPr>
                        <a:t>2006</a:t>
                      </a:r>
                    </a:p>
                  </a:txBody>
                  <a:tcPr anchor="ctr"/>
                </a:tc>
                <a:extLst>
                  <a:ext uri="{0D108BD9-81ED-4DB2-BD59-A6C34878D82A}">
                    <a16:rowId xmlns:a16="http://schemas.microsoft.com/office/drawing/2014/main" val="2053886410"/>
                  </a:ext>
                </a:extLst>
              </a:tr>
              <a:tr h="566238">
                <a:tc>
                  <a:txBody>
                    <a:bodyPr/>
                    <a:lstStyle/>
                    <a:p>
                      <a:pPr fontAlgn="base"/>
                      <a:r>
                        <a:rPr lang="en-IN">
                          <a:effectLst/>
                        </a:rPr>
                        <a:t>2</a:t>
                      </a:r>
                    </a:p>
                  </a:txBody>
                  <a:tcPr anchor="ctr"/>
                </a:tc>
                <a:tc>
                  <a:txBody>
                    <a:bodyPr/>
                    <a:lstStyle/>
                    <a:p>
                      <a:pPr fontAlgn="base"/>
                      <a:r>
                        <a:rPr lang="en-IN">
                          <a:effectLst/>
                        </a:rPr>
                        <a:t>YouTube Movies</a:t>
                      </a:r>
                    </a:p>
                  </a:txBody>
                  <a:tcPr anchor="ctr"/>
                </a:tc>
                <a:tc>
                  <a:txBody>
                    <a:bodyPr/>
                    <a:lstStyle/>
                    <a:p>
                      <a:pPr fontAlgn="base"/>
                      <a:r>
                        <a:rPr lang="en-IN">
                          <a:effectLst/>
                        </a:rPr>
                        <a:t>154,000,000</a:t>
                      </a:r>
                    </a:p>
                  </a:txBody>
                  <a:tcPr anchor="ctr"/>
                </a:tc>
                <a:tc>
                  <a:txBody>
                    <a:bodyPr/>
                    <a:lstStyle/>
                    <a:p>
                      <a:pPr fontAlgn="base"/>
                      <a:r>
                        <a:rPr lang="en-IN">
                          <a:effectLst/>
                        </a:rPr>
                        <a:t>0</a:t>
                      </a:r>
                    </a:p>
                  </a:txBody>
                  <a:tcPr anchor="ctr"/>
                </a:tc>
                <a:tc>
                  <a:txBody>
                    <a:bodyPr/>
                    <a:lstStyle/>
                    <a:p>
                      <a:pPr fontAlgn="base"/>
                      <a:r>
                        <a:rPr lang="en-IN">
                          <a:effectLst/>
                        </a:rPr>
                        <a:t>0</a:t>
                      </a:r>
                    </a:p>
                  </a:txBody>
                  <a:tcPr anchor="ctr"/>
                </a:tc>
                <a:tc>
                  <a:txBody>
                    <a:bodyPr/>
                    <a:lstStyle/>
                    <a:p>
                      <a:pPr fontAlgn="base"/>
                      <a:r>
                        <a:rPr lang="en-IN">
                          <a:effectLst/>
                        </a:rPr>
                        <a:t>Film &amp; Animation</a:t>
                      </a:r>
                    </a:p>
                  </a:txBody>
                  <a:tcPr anchor="ctr"/>
                </a:tc>
                <a:tc>
                  <a:txBody>
                    <a:bodyPr/>
                    <a:lstStyle/>
                    <a:p>
                      <a:pPr fontAlgn="base"/>
                      <a:r>
                        <a:rPr lang="en-IN">
                          <a:effectLst/>
                        </a:rPr>
                        <a:t>2015</a:t>
                      </a:r>
                    </a:p>
                  </a:txBody>
                  <a:tcPr anchor="ctr"/>
                </a:tc>
                <a:extLst>
                  <a:ext uri="{0D108BD9-81ED-4DB2-BD59-A6C34878D82A}">
                    <a16:rowId xmlns:a16="http://schemas.microsoft.com/office/drawing/2014/main" val="1683464624"/>
                  </a:ext>
                </a:extLst>
              </a:tr>
              <a:tr h="808911">
                <a:tc>
                  <a:txBody>
                    <a:bodyPr/>
                    <a:lstStyle/>
                    <a:p>
                      <a:pPr fontAlgn="base"/>
                      <a:r>
                        <a:rPr lang="en-IN">
                          <a:effectLst/>
                        </a:rPr>
                        <a:t>3</a:t>
                      </a:r>
                    </a:p>
                  </a:txBody>
                  <a:tcPr anchor="ctr"/>
                </a:tc>
                <a:tc>
                  <a:txBody>
                    <a:bodyPr/>
                    <a:lstStyle/>
                    <a:p>
                      <a:pPr fontAlgn="base"/>
                      <a:r>
                        <a:rPr lang="en-IN">
                          <a:effectLst/>
                        </a:rPr>
                        <a:t>Cocomelon - Nursery Rhymes</a:t>
                      </a:r>
                    </a:p>
                  </a:txBody>
                  <a:tcPr anchor="ctr"/>
                </a:tc>
                <a:tc>
                  <a:txBody>
                    <a:bodyPr/>
                    <a:lstStyle/>
                    <a:p>
                      <a:pPr fontAlgn="base"/>
                      <a:r>
                        <a:rPr lang="en-IN">
                          <a:effectLst/>
                        </a:rPr>
                        <a:t>140,000,000</a:t>
                      </a:r>
                    </a:p>
                  </a:txBody>
                  <a:tcPr anchor="ctr"/>
                </a:tc>
                <a:tc>
                  <a:txBody>
                    <a:bodyPr/>
                    <a:lstStyle/>
                    <a:p>
                      <a:pPr fontAlgn="base"/>
                      <a:r>
                        <a:rPr lang="en-IN">
                          <a:effectLst/>
                        </a:rPr>
                        <a:t>135,481,339,848</a:t>
                      </a:r>
                    </a:p>
                  </a:txBody>
                  <a:tcPr anchor="ctr"/>
                </a:tc>
                <a:tc>
                  <a:txBody>
                    <a:bodyPr/>
                    <a:lstStyle/>
                    <a:p>
                      <a:pPr fontAlgn="base"/>
                      <a:r>
                        <a:rPr lang="en-IN" dirty="0">
                          <a:effectLst/>
                        </a:rPr>
                        <a:t>786</a:t>
                      </a:r>
                    </a:p>
                  </a:txBody>
                  <a:tcPr anchor="ctr"/>
                </a:tc>
                <a:tc>
                  <a:txBody>
                    <a:bodyPr/>
                    <a:lstStyle/>
                    <a:p>
                      <a:pPr fontAlgn="base"/>
                      <a:r>
                        <a:rPr lang="en-IN" dirty="0">
                          <a:effectLst/>
                        </a:rPr>
                        <a:t>Education</a:t>
                      </a:r>
                    </a:p>
                  </a:txBody>
                  <a:tcPr anchor="ctr"/>
                </a:tc>
                <a:tc>
                  <a:txBody>
                    <a:bodyPr/>
                    <a:lstStyle/>
                    <a:p>
                      <a:pPr fontAlgn="base"/>
                      <a:r>
                        <a:rPr lang="en-IN" dirty="0">
                          <a:effectLst/>
                        </a:rPr>
                        <a:t>2006</a:t>
                      </a:r>
                    </a:p>
                  </a:txBody>
                  <a:tcPr anchor="ctr"/>
                </a:tc>
                <a:extLst>
                  <a:ext uri="{0D108BD9-81ED-4DB2-BD59-A6C34878D82A}">
                    <a16:rowId xmlns:a16="http://schemas.microsoft.com/office/drawing/2014/main" val="2101315535"/>
                  </a:ext>
                </a:extLst>
              </a:tr>
              <a:tr h="566238">
                <a:tc>
                  <a:txBody>
                    <a:bodyPr/>
                    <a:lstStyle/>
                    <a:p>
                      <a:pPr fontAlgn="base"/>
                      <a:r>
                        <a:rPr lang="en-IN">
                          <a:effectLst/>
                        </a:rPr>
                        <a:t>4</a:t>
                      </a:r>
                    </a:p>
                  </a:txBody>
                  <a:tcPr anchor="ctr"/>
                </a:tc>
                <a:tc>
                  <a:txBody>
                    <a:bodyPr/>
                    <a:lstStyle/>
                    <a:p>
                      <a:pPr fontAlgn="base"/>
                      <a:r>
                        <a:rPr lang="en-IN">
                          <a:effectLst/>
                        </a:rPr>
                        <a:t>SET India</a:t>
                      </a:r>
                    </a:p>
                  </a:txBody>
                  <a:tcPr anchor="ctr"/>
                </a:tc>
                <a:tc>
                  <a:txBody>
                    <a:bodyPr/>
                    <a:lstStyle/>
                    <a:p>
                      <a:pPr fontAlgn="base"/>
                      <a:r>
                        <a:rPr lang="en-IN">
                          <a:effectLst/>
                        </a:rPr>
                        <a:t>139,000,000</a:t>
                      </a:r>
                    </a:p>
                  </a:txBody>
                  <a:tcPr anchor="ctr"/>
                </a:tc>
                <a:tc>
                  <a:txBody>
                    <a:bodyPr/>
                    <a:lstStyle/>
                    <a:p>
                      <a:pPr fontAlgn="base"/>
                      <a:r>
                        <a:rPr lang="en-IN">
                          <a:effectLst/>
                        </a:rPr>
                        <a:t>125,764,252,686</a:t>
                      </a:r>
                    </a:p>
                  </a:txBody>
                  <a:tcPr anchor="ctr"/>
                </a:tc>
                <a:tc>
                  <a:txBody>
                    <a:bodyPr/>
                    <a:lstStyle/>
                    <a:p>
                      <a:pPr fontAlgn="base"/>
                      <a:r>
                        <a:rPr lang="en-IN">
                          <a:effectLst/>
                        </a:rPr>
                        <a:t>91,271</a:t>
                      </a:r>
                    </a:p>
                  </a:txBody>
                  <a:tcPr anchor="ctr"/>
                </a:tc>
                <a:tc>
                  <a:txBody>
                    <a:bodyPr/>
                    <a:lstStyle/>
                    <a:p>
                      <a:pPr fontAlgn="base"/>
                      <a:r>
                        <a:rPr lang="en-IN">
                          <a:effectLst/>
                        </a:rPr>
                        <a:t>Shows</a:t>
                      </a:r>
                    </a:p>
                  </a:txBody>
                  <a:tcPr anchor="ctr"/>
                </a:tc>
                <a:tc>
                  <a:txBody>
                    <a:bodyPr/>
                    <a:lstStyle/>
                    <a:p>
                      <a:pPr fontAlgn="base"/>
                      <a:r>
                        <a:rPr lang="en-IN" dirty="0">
                          <a:effectLst/>
                        </a:rPr>
                        <a:t>2006</a:t>
                      </a:r>
                    </a:p>
                  </a:txBody>
                  <a:tcPr anchor="ctr"/>
                </a:tc>
                <a:extLst>
                  <a:ext uri="{0D108BD9-81ED-4DB2-BD59-A6C34878D82A}">
                    <a16:rowId xmlns:a16="http://schemas.microsoft.com/office/drawing/2014/main" val="1584598208"/>
                  </a:ext>
                </a:extLst>
              </a:tr>
              <a:tr h="397742">
                <a:tc>
                  <a:txBody>
                    <a:bodyPr/>
                    <a:lstStyle/>
                    <a:p>
                      <a:pPr fontAlgn="base"/>
                      <a:r>
                        <a:rPr lang="en-IN">
                          <a:effectLst/>
                        </a:rPr>
                        <a:t>5</a:t>
                      </a:r>
                    </a:p>
                  </a:txBody>
                  <a:tcPr anchor="ctr"/>
                </a:tc>
                <a:tc>
                  <a:txBody>
                    <a:bodyPr/>
                    <a:lstStyle/>
                    <a:p>
                      <a:pPr fontAlgn="base"/>
                      <a:r>
                        <a:rPr lang="en-IN">
                          <a:effectLst/>
                        </a:rPr>
                        <a:t>Music</a:t>
                      </a:r>
                    </a:p>
                  </a:txBody>
                  <a:tcPr anchor="ctr"/>
                </a:tc>
                <a:tc>
                  <a:txBody>
                    <a:bodyPr/>
                    <a:lstStyle/>
                    <a:p>
                      <a:pPr fontAlgn="base"/>
                      <a:r>
                        <a:rPr lang="en-IN">
                          <a:effectLst/>
                        </a:rPr>
                        <a:t>116,000,000</a:t>
                      </a:r>
                    </a:p>
                  </a:txBody>
                  <a:tcPr anchor="ctr"/>
                </a:tc>
                <a:tc>
                  <a:txBody>
                    <a:bodyPr/>
                    <a:lstStyle/>
                    <a:p>
                      <a:pPr fontAlgn="base"/>
                      <a:r>
                        <a:rPr lang="en-IN">
                          <a:effectLst/>
                        </a:rPr>
                        <a:t>0</a:t>
                      </a:r>
                    </a:p>
                  </a:txBody>
                  <a:tcPr anchor="ctr"/>
                </a:tc>
                <a:tc>
                  <a:txBody>
                    <a:bodyPr/>
                    <a:lstStyle/>
                    <a:p>
                      <a:pPr fontAlgn="base"/>
                      <a:r>
                        <a:rPr lang="en-IN">
                          <a:effectLst/>
                        </a:rPr>
                        <a:t>0</a:t>
                      </a:r>
                    </a:p>
                  </a:txBody>
                  <a:tcPr anchor="ctr"/>
                </a:tc>
                <a:tc>
                  <a:txBody>
                    <a:bodyPr/>
                    <a:lstStyle/>
                    <a:p>
                      <a:pPr fontAlgn="base"/>
                      <a:r>
                        <a:rPr lang="en-IN">
                          <a:effectLst/>
                        </a:rPr>
                        <a:t>2013</a:t>
                      </a:r>
                    </a:p>
                  </a:txBody>
                  <a:tcPr anchor="ctr"/>
                </a:tc>
                <a:tc>
                  <a:txBody>
                    <a:bodyPr/>
                    <a:lstStyle/>
                    <a:p>
                      <a:pPr fontAlgn="base"/>
                      <a:endParaRPr lang="en-IN">
                        <a:effectLst/>
                      </a:endParaRPr>
                    </a:p>
                  </a:txBody>
                  <a:tcPr anchor="ctr"/>
                </a:tc>
                <a:extLst>
                  <a:ext uri="{0D108BD9-81ED-4DB2-BD59-A6C34878D82A}">
                    <a16:rowId xmlns:a16="http://schemas.microsoft.com/office/drawing/2014/main" val="1013864195"/>
                  </a:ext>
                </a:extLst>
              </a:tr>
              <a:tr h="566238">
                <a:tc>
                  <a:txBody>
                    <a:bodyPr/>
                    <a:lstStyle/>
                    <a:p>
                      <a:pPr fontAlgn="base"/>
                      <a:r>
                        <a:rPr lang="en-IN">
                          <a:effectLst/>
                        </a:rPr>
                        <a:t>6</a:t>
                      </a:r>
                    </a:p>
                  </a:txBody>
                  <a:tcPr anchor="ctr"/>
                </a:tc>
                <a:tc>
                  <a:txBody>
                    <a:bodyPr/>
                    <a:lstStyle/>
                    <a:p>
                      <a:pPr fontAlgn="base"/>
                      <a:r>
                        <a:rPr lang="en-IN">
                          <a:effectLst/>
                        </a:rPr>
                        <a:t>PewDiePie</a:t>
                      </a:r>
                    </a:p>
                  </a:txBody>
                  <a:tcPr anchor="ctr"/>
                </a:tc>
                <a:tc>
                  <a:txBody>
                    <a:bodyPr/>
                    <a:lstStyle/>
                    <a:p>
                      <a:pPr fontAlgn="base"/>
                      <a:r>
                        <a:rPr lang="en-IN">
                          <a:effectLst/>
                        </a:rPr>
                        <a:t>111,000,000</a:t>
                      </a:r>
                    </a:p>
                  </a:txBody>
                  <a:tcPr anchor="ctr"/>
                </a:tc>
                <a:tc>
                  <a:txBody>
                    <a:bodyPr/>
                    <a:lstStyle/>
                    <a:p>
                      <a:pPr fontAlgn="base"/>
                      <a:r>
                        <a:rPr lang="en-IN">
                          <a:effectLst/>
                        </a:rPr>
                        <a:t>28,469,458,228</a:t>
                      </a:r>
                    </a:p>
                  </a:txBody>
                  <a:tcPr anchor="ctr"/>
                </a:tc>
                <a:tc>
                  <a:txBody>
                    <a:bodyPr/>
                    <a:lstStyle/>
                    <a:p>
                      <a:pPr fontAlgn="base"/>
                      <a:r>
                        <a:rPr lang="en-IN">
                          <a:effectLst/>
                        </a:rPr>
                        <a:t>4,497</a:t>
                      </a:r>
                    </a:p>
                  </a:txBody>
                  <a:tcPr anchor="ctr"/>
                </a:tc>
                <a:tc>
                  <a:txBody>
                    <a:bodyPr/>
                    <a:lstStyle/>
                    <a:p>
                      <a:pPr fontAlgn="base"/>
                      <a:r>
                        <a:rPr lang="en-IN">
                          <a:effectLst/>
                        </a:rPr>
                        <a:t>Gaming</a:t>
                      </a:r>
                    </a:p>
                  </a:txBody>
                  <a:tcPr anchor="ctr"/>
                </a:tc>
                <a:tc>
                  <a:txBody>
                    <a:bodyPr/>
                    <a:lstStyle/>
                    <a:p>
                      <a:pPr fontAlgn="base"/>
                      <a:r>
                        <a:rPr lang="en-IN">
                          <a:effectLst/>
                        </a:rPr>
                        <a:t>2010</a:t>
                      </a:r>
                    </a:p>
                  </a:txBody>
                  <a:tcPr anchor="ctr"/>
                </a:tc>
                <a:extLst>
                  <a:ext uri="{0D108BD9-81ED-4DB2-BD59-A6C34878D82A}">
                    <a16:rowId xmlns:a16="http://schemas.microsoft.com/office/drawing/2014/main" val="2680302058"/>
                  </a:ext>
                </a:extLst>
              </a:tr>
              <a:tr h="566238">
                <a:tc>
                  <a:txBody>
                    <a:bodyPr/>
                    <a:lstStyle/>
                    <a:p>
                      <a:pPr fontAlgn="base"/>
                      <a:r>
                        <a:rPr lang="en-IN">
                          <a:effectLst/>
                        </a:rPr>
                        <a:t>7</a:t>
                      </a:r>
                    </a:p>
                  </a:txBody>
                  <a:tcPr anchor="ctr"/>
                </a:tc>
                <a:tc>
                  <a:txBody>
                    <a:bodyPr/>
                    <a:lstStyle/>
                    <a:p>
                      <a:pPr fontAlgn="base"/>
                      <a:r>
                        <a:rPr lang="en-IN">
                          <a:effectLst/>
                        </a:rPr>
                        <a:t>MrBeast</a:t>
                      </a:r>
                    </a:p>
                  </a:txBody>
                  <a:tcPr anchor="ctr"/>
                </a:tc>
                <a:tc>
                  <a:txBody>
                    <a:bodyPr/>
                    <a:lstStyle/>
                    <a:p>
                      <a:pPr fontAlgn="base"/>
                      <a:r>
                        <a:rPr lang="en-IN">
                          <a:effectLst/>
                        </a:rPr>
                        <a:t>102,000,000</a:t>
                      </a:r>
                    </a:p>
                  </a:txBody>
                  <a:tcPr anchor="ctr"/>
                </a:tc>
                <a:tc>
                  <a:txBody>
                    <a:bodyPr/>
                    <a:lstStyle/>
                    <a:p>
                      <a:pPr fontAlgn="base"/>
                      <a:r>
                        <a:rPr lang="en-IN">
                          <a:effectLst/>
                        </a:rPr>
                        <a:t>16,832,456,681</a:t>
                      </a:r>
                    </a:p>
                  </a:txBody>
                  <a:tcPr anchor="ctr"/>
                </a:tc>
                <a:tc>
                  <a:txBody>
                    <a:bodyPr/>
                    <a:lstStyle/>
                    <a:p>
                      <a:pPr fontAlgn="base"/>
                      <a:r>
                        <a:rPr lang="en-IN">
                          <a:effectLst/>
                        </a:rPr>
                        <a:t>726</a:t>
                      </a:r>
                    </a:p>
                  </a:txBody>
                  <a:tcPr anchor="ctr"/>
                </a:tc>
                <a:tc>
                  <a:txBody>
                    <a:bodyPr/>
                    <a:lstStyle/>
                    <a:p>
                      <a:pPr fontAlgn="base"/>
                      <a:r>
                        <a:rPr lang="en-IN">
                          <a:effectLst/>
                        </a:rPr>
                        <a:t>Entertainment</a:t>
                      </a:r>
                    </a:p>
                  </a:txBody>
                  <a:tcPr anchor="ctr"/>
                </a:tc>
                <a:tc>
                  <a:txBody>
                    <a:bodyPr/>
                    <a:lstStyle/>
                    <a:p>
                      <a:pPr fontAlgn="base"/>
                      <a:r>
                        <a:rPr lang="en-IN" dirty="0">
                          <a:effectLst/>
                        </a:rPr>
                        <a:t>2012</a:t>
                      </a:r>
                    </a:p>
                  </a:txBody>
                  <a:tcPr anchor="ctr"/>
                </a:tc>
                <a:extLst>
                  <a:ext uri="{0D108BD9-81ED-4DB2-BD59-A6C34878D82A}">
                    <a16:rowId xmlns:a16="http://schemas.microsoft.com/office/drawing/2014/main" val="2102023383"/>
                  </a:ext>
                </a:extLst>
              </a:tr>
            </a:tbl>
          </a:graphicData>
        </a:graphic>
      </p:graphicFrame>
      <p:sp>
        <p:nvSpPr>
          <p:cNvPr id="5" name="TextBox 4">
            <a:extLst>
              <a:ext uri="{FF2B5EF4-FFF2-40B4-BE49-F238E27FC236}">
                <a16:creationId xmlns:a16="http://schemas.microsoft.com/office/drawing/2014/main" id="{137EECDE-12EC-AD89-41BB-C4901639821E}"/>
              </a:ext>
            </a:extLst>
          </p:cNvPr>
          <p:cNvSpPr txBox="1"/>
          <p:nvPr/>
        </p:nvSpPr>
        <p:spPr>
          <a:xfrm>
            <a:off x="7809722" y="706084"/>
            <a:ext cx="4552978" cy="7017306"/>
          </a:xfrm>
          <a:prstGeom prst="rect">
            <a:avLst/>
          </a:prstGeom>
          <a:noFill/>
        </p:spPr>
        <p:txBody>
          <a:bodyPr wrap="none" rtlCol="0">
            <a:spAutoFit/>
          </a:bodyPr>
          <a:lstStyle/>
          <a:p>
            <a:pPr algn="l"/>
            <a:r>
              <a:rPr lang="en-US" b="1" i="0" dirty="0">
                <a:solidFill>
                  <a:schemeClr val="bg1"/>
                </a:solidFill>
                <a:effectLst/>
                <a:latin typeface="Söhne"/>
              </a:rPr>
              <a:t>Top Channels by Subscribers:</a:t>
            </a: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T-Series is the leading channel with 222 </a:t>
            </a:r>
          </a:p>
          <a:p>
            <a:pPr algn="l"/>
            <a:r>
              <a:rPr lang="en-US" b="0" i="0" dirty="0">
                <a:solidFill>
                  <a:schemeClr val="bg1"/>
                </a:solidFill>
                <a:effectLst/>
                <a:latin typeface="Söhne"/>
              </a:rPr>
              <a:t>million subscribers.</a:t>
            </a:r>
          </a:p>
          <a:p>
            <a:pPr algn="l">
              <a:buFont typeface="Arial" panose="020B0604020202020204" pitchFamily="34" charset="0"/>
              <a:buChar char="•"/>
            </a:pPr>
            <a:r>
              <a:rPr lang="en-US" b="0" i="0" dirty="0">
                <a:solidFill>
                  <a:schemeClr val="bg1"/>
                </a:solidFill>
                <a:effectLst/>
                <a:latin typeface="Söhne"/>
              </a:rPr>
              <a:t>YouTube Movies and </a:t>
            </a:r>
            <a:r>
              <a:rPr lang="en-US" b="0" i="0" dirty="0" err="1">
                <a:solidFill>
                  <a:schemeClr val="bg1"/>
                </a:solidFill>
                <a:effectLst/>
                <a:latin typeface="Söhne"/>
              </a:rPr>
              <a:t>Cocomelon</a:t>
            </a:r>
            <a:r>
              <a:rPr lang="en-US" b="0" i="0" dirty="0">
                <a:solidFill>
                  <a:schemeClr val="bg1"/>
                </a:solidFill>
                <a:effectLst/>
                <a:latin typeface="Söhne"/>
              </a:rPr>
              <a:t> – Nursery</a:t>
            </a:r>
          </a:p>
          <a:p>
            <a:pPr algn="l"/>
            <a:r>
              <a:rPr lang="en-US" b="0" i="0" dirty="0">
                <a:solidFill>
                  <a:schemeClr val="bg1"/>
                </a:solidFill>
                <a:effectLst/>
                <a:latin typeface="Söhne"/>
              </a:rPr>
              <a:t>Rhymes follow with 154 million and </a:t>
            </a:r>
          </a:p>
          <a:p>
            <a:pPr algn="l"/>
            <a:r>
              <a:rPr lang="en-US" b="0" i="0" dirty="0">
                <a:solidFill>
                  <a:schemeClr val="bg1"/>
                </a:solidFill>
                <a:effectLst/>
                <a:latin typeface="Söhne"/>
              </a:rPr>
              <a:t>140 million subscribers, respectively.</a:t>
            </a:r>
            <a:endParaRPr lang="en-US" dirty="0">
              <a:solidFill>
                <a:schemeClr val="bg1"/>
              </a:solidFill>
              <a:latin typeface="Söhne"/>
            </a:endParaRPr>
          </a:p>
          <a:p>
            <a:pPr algn="l"/>
            <a:r>
              <a:rPr lang="en-US" b="1" i="0" dirty="0">
                <a:solidFill>
                  <a:schemeClr val="bg1"/>
                </a:solidFill>
                <a:effectLst/>
                <a:latin typeface="Söhne"/>
              </a:rPr>
              <a:t>Video Views and Uploads:</a:t>
            </a:r>
            <a:endParaRPr lang="en-US" b="0" i="0" dirty="0">
              <a:solidFill>
                <a:schemeClr val="bg1"/>
              </a:solidFill>
              <a:effectLst/>
              <a:latin typeface="Söhne"/>
            </a:endParaRPr>
          </a:p>
          <a:p>
            <a:pPr algn="l">
              <a:buFont typeface="Arial" panose="020B0604020202020204" pitchFamily="34" charset="0"/>
              <a:buChar char="•"/>
            </a:pPr>
            <a:r>
              <a:rPr lang="en-US" b="0" i="0" dirty="0" err="1">
                <a:solidFill>
                  <a:schemeClr val="bg1"/>
                </a:solidFill>
                <a:effectLst/>
                <a:latin typeface="Söhne"/>
              </a:rPr>
              <a:t>Cocomelon</a:t>
            </a:r>
            <a:r>
              <a:rPr lang="en-US" b="0" i="0" dirty="0">
                <a:solidFill>
                  <a:schemeClr val="bg1"/>
                </a:solidFill>
                <a:effectLst/>
                <a:latin typeface="Söhne"/>
              </a:rPr>
              <a:t> - Nursery Rhymes has an</a:t>
            </a:r>
          </a:p>
          <a:p>
            <a:pPr algn="l"/>
            <a:r>
              <a:rPr lang="en-US" b="0" i="0" dirty="0">
                <a:solidFill>
                  <a:schemeClr val="bg1"/>
                </a:solidFill>
                <a:effectLst/>
                <a:latin typeface="Söhne"/>
              </a:rPr>
              <a:t>impressive 135 billion video views, making </a:t>
            </a:r>
          </a:p>
          <a:p>
            <a:pPr algn="l"/>
            <a:r>
              <a:rPr lang="en-US" b="0" i="0" dirty="0">
                <a:solidFill>
                  <a:schemeClr val="bg1"/>
                </a:solidFill>
                <a:effectLst/>
                <a:latin typeface="Söhne"/>
              </a:rPr>
              <a:t>it one of the most-watched channels.</a:t>
            </a:r>
          </a:p>
          <a:p>
            <a:pPr algn="l">
              <a:buFont typeface="Arial" panose="020B0604020202020204" pitchFamily="34" charset="0"/>
              <a:buChar char="•"/>
            </a:pPr>
            <a:r>
              <a:rPr lang="en-US" b="0" i="0" dirty="0">
                <a:solidFill>
                  <a:schemeClr val="bg1"/>
                </a:solidFill>
                <a:effectLst/>
                <a:latin typeface="Söhne"/>
              </a:rPr>
              <a:t>PewDiePie has a substantial number of </a:t>
            </a:r>
          </a:p>
          <a:p>
            <a:pPr algn="l"/>
            <a:r>
              <a:rPr lang="en-US" b="0" i="0" dirty="0">
                <a:solidFill>
                  <a:schemeClr val="bg1"/>
                </a:solidFill>
                <a:effectLst/>
                <a:latin typeface="Söhne"/>
              </a:rPr>
              <a:t>video uploads (4,497), contributing to his </a:t>
            </a:r>
          </a:p>
          <a:p>
            <a:pPr algn="l"/>
            <a:r>
              <a:rPr lang="en-US" b="0" i="0" dirty="0">
                <a:solidFill>
                  <a:schemeClr val="bg1"/>
                </a:solidFill>
                <a:effectLst/>
                <a:latin typeface="Söhne"/>
              </a:rPr>
              <a:t>overall video views of 28 billion.</a:t>
            </a:r>
          </a:p>
          <a:p>
            <a:pPr algn="l"/>
            <a:r>
              <a:rPr lang="en-US" b="1" i="0" dirty="0">
                <a:solidFill>
                  <a:schemeClr val="bg1"/>
                </a:solidFill>
                <a:effectLst/>
                <a:latin typeface="Söhne"/>
              </a:rPr>
              <a:t>Categories of Top Channels:</a:t>
            </a: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Music channels, such as T-Series, YouTube </a:t>
            </a:r>
          </a:p>
          <a:p>
            <a:pPr algn="l"/>
            <a:r>
              <a:rPr lang="en-US" b="0" i="0" dirty="0">
                <a:solidFill>
                  <a:schemeClr val="bg1"/>
                </a:solidFill>
                <a:effectLst/>
                <a:latin typeface="Söhne"/>
              </a:rPr>
              <a:t>Movies, and </a:t>
            </a:r>
            <a:r>
              <a:rPr lang="en-US" b="0" i="0" dirty="0" err="1">
                <a:solidFill>
                  <a:schemeClr val="bg1"/>
                </a:solidFill>
                <a:effectLst/>
                <a:latin typeface="Söhne"/>
              </a:rPr>
              <a:t>Cocomelon</a:t>
            </a:r>
            <a:r>
              <a:rPr lang="en-US" b="0" i="0" dirty="0">
                <a:solidFill>
                  <a:schemeClr val="bg1"/>
                </a:solidFill>
                <a:effectLst/>
                <a:latin typeface="Söhne"/>
              </a:rPr>
              <a:t>, dominate the </a:t>
            </a:r>
          </a:p>
          <a:p>
            <a:pPr algn="l"/>
            <a:r>
              <a:rPr lang="en-US" b="0" i="0" dirty="0">
                <a:solidFill>
                  <a:schemeClr val="bg1"/>
                </a:solidFill>
                <a:effectLst/>
                <a:latin typeface="Söhne"/>
              </a:rPr>
              <a:t>top positions.</a:t>
            </a:r>
          </a:p>
          <a:p>
            <a:pPr algn="l">
              <a:buFont typeface="Arial" panose="020B0604020202020204" pitchFamily="34" charset="0"/>
              <a:buChar char="•"/>
            </a:pPr>
            <a:r>
              <a:rPr lang="en-US" b="0" i="0" dirty="0">
                <a:solidFill>
                  <a:schemeClr val="bg1"/>
                </a:solidFill>
                <a:effectLst/>
                <a:latin typeface="Söhne"/>
              </a:rPr>
              <a:t>Entertainment and People &amp; Blogs categories </a:t>
            </a:r>
          </a:p>
          <a:p>
            <a:pPr algn="l"/>
            <a:r>
              <a:rPr lang="en-US" b="0" i="0" dirty="0">
                <a:solidFill>
                  <a:schemeClr val="bg1"/>
                </a:solidFill>
                <a:effectLst/>
                <a:latin typeface="Söhne"/>
              </a:rPr>
              <a:t>also have a significant presence in the </a:t>
            </a:r>
          </a:p>
          <a:p>
            <a:pPr algn="l"/>
            <a:r>
              <a:rPr lang="en-US" b="0" i="0" dirty="0">
                <a:solidFill>
                  <a:schemeClr val="bg1"/>
                </a:solidFill>
                <a:effectLst/>
                <a:latin typeface="Söhne"/>
              </a:rPr>
              <a:t>top channels.</a:t>
            </a:r>
          </a:p>
          <a:p>
            <a:pPr algn="l"/>
            <a:endParaRPr lang="en-US" b="0" i="0" dirty="0">
              <a:effectLst/>
              <a:latin typeface="Söhne"/>
            </a:endParaRPr>
          </a:p>
          <a:p>
            <a:pPr algn="l"/>
            <a:endParaRPr lang="en-US" b="0" i="0" dirty="0">
              <a:effectLst/>
              <a:latin typeface="Söhne"/>
            </a:endParaRPr>
          </a:p>
          <a:p>
            <a:pPr algn="l"/>
            <a:endParaRPr lang="en-US" b="0" i="0" dirty="0">
              <a:effectLst/>
              <a:latin typeface="Söhne"/>
            </a:endParaRPr>
          </a:p>
          <a:p>
            <a:pPr algn="l"/>
            <a:endParaRPr lang="en-US" b="0" i="0" dirty="0">
              <a:solidFill>
                <a:srgbClr val="374151"/>
              </a:solidFill>
              <a:effectLst/>
              <a:latin typeface="Söhne"/>
            </a:endParaRPr>
          </a:p>
          <a:p>
            <a:endParaRPr lang="en-IN" dirty="0"/>
          </a:p>
        </p:txBody>
      </p:sp>
    </p:spTree>
    <p:extLst>
      <p:ext uri="{BB962C8B-B14F-4D97-AF65-F5344CB8AC3E}">
        <p14:creationId xmlns:p14="http://schemas.microsoft.com/office/powerpoint/2010/main" val="853331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298</TotalTime>
  <Words>671</Words>
  <Application>Microsoft Office PowerPoint</Application>
  <PresentationFormat>Widescreen</PresentationFormat>
  <Paragraphs>132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Avenir Next LT Pro</vt:lpstr>
      <vt:lpstr>Calibri</vt:lpstr>
      <vt:lpstr>Inter</vt:lpstr>
      <vt:lpstr>Söhne</vt:lpstr>
      <vt:lpstr>Custom</vt:lpstr>
      <vt:lpstr>Presentation on dasHboard</vt:lpstr>
      <vt:lpstr>YOUTUBE dashboard</vt:lpstr>
      <vt:lpstr>Youtube dashboard</vt:lpstr>
      <vt:lpstr>Youtube dashboard elements</vt:lpstr>
      <vt:lpstr>Youtube dashboard elements</vt:lpstr>
      <vt:lpstr>Youtube dashboard elements</vt:lpstr>
      <vt:lpstr>Youtube dashboard elements</vt:lpstr>
      <vt:lpstr>Youtube dashboard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dasHboard</dc:title>
  <dc:creator>s.nitin gourav</dc:creator>
  <cp:lastModifiedBy>s.nitin gourav</cp:lastModifiedBy>
  <cp:revision>4</cp:revision>
  <dcterms:created xsi:type="dcterms:W3CDTF">2024-02-06T23:48:39Z</dcterms:created>
  <dcterms:modified xsi:type="dcterms:W3CDTF">2024-02-07T14:37:00Z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